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Montserrat Bold" panose="020B0604020202020204" charset="0"/>
      <p:regular r:id="rId12"/>
    </p:embeddedFont>
    <p:embeddedFont>
      <p:font typeface="Montserrat Ultra-Bold" panose="020B0604020202020204" charset="0"/>
      <p:regular r:id="rId13"/>
    </p:embeddedFont>
    <p:embeddedFont>
      <p:font typeface="Poppins" panose="00000500000000000000" pitchFamily="2" charset="0"/>
      <p:regular r:id="rId14"/>
    </p:embeddedFont>
    <p:embeddedFont>
      <p:font typeface="Poppins Bold" panose="020B0604020202020204" charset="0"/>
      <p:regular r:id="rId15"/>
    </p:embeddedFont>
    <p:embeddedFont>
      <p:font typeface="Poppins Bold Italics" panose="020B0604020202020204" charset="0"/>
      <p:regular r:id="rId16"/>
    </p:embeddedFont>
    <p:embeddedFont>
      <p:font typeface="Poppins Ultra-Bold" panose="020B0604020202020204" charset="0"/>
      <p:regular r:id="rId17"/>
    </p:embeddedFont>
    <p:embeddedFont>
      <p:font typeface="Roboto" panose="02000000000000000000" pitchFamily="2" charset="0"/>
      <p:regular r:id="rId18"/>
    </p:embeddedFont>
    <p:embeddedFont>
      <p:font typeface="Roboto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1" d="100"/>
          <a:sy n="31" d="100"/>
        </p:scale>
        <p:origin x="104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svg"/><Relationship Id="rId7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10" Type="http://schemas.openxmlformats.org/officeDocument/2006/relationships/hyperlink" Target="https://github.com/Mona915-ops/intel_threat_prediction_ml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97622"/>
            <a:chOff x="0" y="0"/>
            <a:chExt cx="4816593" cy="1310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31061"/>
            </a:xfrm>
            <a:custGeom>
              <a:avLst/>
              <a:gdLst/>
              <a:ahLst/>
              <a:cxnLst/>
              <a:rect l="l" t="t" r="r" b="b"/>
              <a:pathLst>
                <a:path w="4816592" h="131061">
                  <a:moveTo>
                    <a:pt x="0" y="0"/>
                  </a:moveTo>
                  <a:lnTo>
                    <a:pt x="4816592" y="0"/>
                  </a:lnTo>
                  <a:lnTo>
                    <a:pt x="4816592" y="131061"/>
                  </a:lnTo>
                  <a:lnTo>
                    <a:pt x="0" y="131061"/>
                  </a:lnTo>
                  <a:close/>
                </a:path>
              </a:pathLst>
            </a:custGeom>
            <a:solidFill>
              <a:srgbClr val="7E58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69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400068">
            <a:off x="1338383" y="9932055"/>
            <a:ext cx="3045090" cy="1530158"/>
          </a:xfrm>
          <a:custGeom>
            <a:avLst/>
            <a:gdLst/>
            <a:ahLst/>
            <a:cxnLst/>
            <a:rect l="l" t="t" r="r" b="b"/>
            <a:pathLst>
              <a:path w="3045090" h="1530158">
                <a:moveTo>
                  <a:pt x="0" y="0"/>
                </a:moveTo>
                <a:lnTo>
                  <a:pt x="3045090" y="0"/>
                </a:lnTo>
                <a:lnTo>
                  <a:pt x="3045090" y="1530157"/>
                </a:lnTo>
                <a:lnTo>
                  <a:pt x="0" y="15301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99931">
            <a:off x="387571" y="9682934"/>
            <a:ext cx="1533250" cy="2927446"/>
          </a:xfrm>
          <a:custGeom>
            <a:avLst/>
            <a:gdLst/>
            <a:ahLst/>
            <a:cxnLst/>
            <a:rect l="l" t="t" r="r" b="b"/>
            <a:pathLst>
              <a:path w="1533250" h="2927446">
                <a:moveTo>
                  <a:pt x="0" y="0"/>
                </a:moveTo>
                <a:lnTo>
                  <a:pt x="1533250" y="0"/>
                </a:lnTo>
                <a:lnTo>
                  <a:pt x="1533250" y="2927446"/>
                </a:lnTo>
                <a:lnTo>
                  <a:pt x="0" y="2927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400068">
            <a:off x="3178440" y="9317190"/>
            <a:ext cx="3045090" cy="1658212"/>
          </a:xfrm>
          <a:custGeom>
            <a:avLst/>
            <a:gdLst/>
            <a:ahLst/>
            <a:cxnLst/>
            <a:rect l="l" t="t" r="r" b="b"/>
            <a:pathLst>
              <a:path w="3045090" h="1658212">
                <a:moveTo>
                  <a:pt x="0" y="0"/>
                </a:moveTo>
                <a:lnTo>
                  <a:pt x="3045091" y="0"/>
                </a:lnTo>
                <a:lnTo>
                  <a:pt x="3045091" y="1658213"/>
                </a:lnTo>
                <a:lnTo>
                  <a:pt x="0" y="1658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801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562481" y="1025212"/>
            <a:ext cx="14013143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99"/>
              </a:lnSpc>
              <a:spcBef>
                <a:spcPct val="0"/>
              </a:spcBef>
            </a:pPr>
            <a:r>
              <a:rPr lang="en-US" sz="5999" b="1" u="sng" spc="-113">
                <a:solidFill>
                  <a:srgbClr val="13193D"/>
                </a:solidFill>
                <a:latin typeface="Poppins Bold"/>
                <a:ea typeface="Poppins Bold"/>
                <a:cs typeface="Poppins Bold"/>
                <a:sym typeface="Poppins Bold"/>
              </a:rPr>
              <a:t>AI/ML-BASED CYBER THREAT DETECTION IN NETWORK TRAFFIC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9749" y="3330262"/>
            <a:ext cx="17528501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 i="1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Intel</a:t>
            </a:r>
            <a:r>
              <a:rPr lang="en-US" sz="5000" b="1" i="1" u="none" strike="noStrike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Unnati Industrial Training – AI/ML for Networking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48200" y="4750588"/>
            <a:ext cx="4920852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499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Team Members: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62560" y="5492976"/>
            <a:ext cx="3962876" cy="3981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4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1.Mohana Priya</a:t>
            </a:r>
          </a:p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499" u="none" strike="noStrik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2.Jahnavi</a:t>
            </a:r>
          </a:p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499" u="none" strike="noStrik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3.Inbaa</a:t>
            </a:r>
          </a:p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499" u="none" strike="noStrik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4.Sangeetha</a:t>
            </a:r>
          </a:p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4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lang="en-US" sz="449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Mowriya</a:t>
            </a:r>
            <a:endParaRPr lang="en-US" sz="4499" u="none" strike="noStrik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77764" y="3586644"/>
            <a:ext cx="12932472" cy="2419339"/>
            <a:chOff x="0" y="0"/>
            <a:chExt cx="3540551" cy="6623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40551" cy="662348"/>
            </a:xfrm>
            <a:custGeom>
              <a:avLst/>
              <a:gdLst/>
              <a:ahLst/>
              <a:cxnLst/>
              <a:rect l="l" t="t" r="r" b="b"/>
              <a:pathLst>
                <a:path w="3540551" h="662348">
                  <a:moveTo>
                    <a:pt x="17959" y="0"/>
                  </a:moveTo>
                  <a:lnTo>
                    <a:pt x="3522592" y="0"/>
                  </a:lnTo>
                  <a:cubicBezTo>
                    <a:pt x="3532510" y="0"/>
                    <a:pt x="3540551" y="8041"/>
                    <a:pt x="3540551" y="17959"/>
                  </a:cubicBezTo>
                  <a:lnTo>
                    <a:pt x="3540551" y="644388"/>
                  </a:lnTo>
                  <a:cubicBezTo>
                    <a:pt x="3540551" y="654307"/>
                    <a:pt x="3532510" y="662348"/>
                    <a:pt x="3522592" y="662348"/>
                  </a:cubicBezTo>
                  <a:lnTo>
                    <a:pt x="17959" y="662348"/>
                  </a:lnTo>
                  <a:cubicBezTo>
                    <a:pt x="8041" y="662348"/>
                    <a:pt x="0" y="654307"/>
                    <a:pt x="0" y="644388"/>
                  </a:cubicBezTo>
                  <a:lnTo>
                    <a:pt x="0" y="17959"/>
                  </a:lnTo>
                  <a:cubicBezTo>
                    <a:pt x="0" y="8041"/>
                    <a:pt x="8041" y="0"/>
                    <a:pt x="17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13193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40551" cy="700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649002" y="3824659"/>
            <a:ext cx="612156" cy="622914"/>
          </a:xfrm>
          <a:custGeom>
            <a:avLst/>
            <a:gdLst/>
            <a:ahLst/>
            <a:cxnLst/>
            <a:rect l="l" t="t" r="r" b="b"/>
            <a:pathLst>
              <a:path w="612156" h="622914">
                <a:moveTo>
                  <a:pt x="0" y="0"/>
                </a:moveTo>
                <a:lnTo>
                  <a:pt x="612156" y="0"/>
                </a:lnTo>
                <a:lnTo>
                  <a:pt x="612156" y="622914"/>
                </a:lnTo>
                <a:lnTo>
                  <a:pt x="0" y="62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598286" y="3824659"/>
            <a:ext cx="565431" cy="535039"/>
          </a:xfrm>
          <a:custGeom>
            <a:avLst/>
            <a:gdLst/>
            <a:ahLst/>
            <a:cxnLst/>
            <a:rect l="l" t="t" r="r" b="b"/>
            <a:pathLst>
              <a:path w="565431" h="535039">
                <a:moveTo>
                  <a:pt x="0" y="0"/>
                </a:moveTo>
                <a:lnTo>
                  <a:pt x="565431" y="0"/>
                </a:lnTo>
                <a:lnTo>
                  <a:pt x="565431" y="535038"/>
                </a:lnTo>
                <a:lnTo>
                  <a:pt x="0" y="535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0"/>
            <a:ext cx="18288000" cy="497622"/>
            <a:chOff x="0" y="0"/>
            <a:chExt cx="4816593" cy="1310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131061"/>
            </a:xfrm>
            <a:custGeom>
              <a:avLst/>
              <a:gdLst/>
              <a:ahLst/>
              <a:cxnLst/>
              <a:rect l="l" t="t" r="r" b="b"/>
              <a:pathLst>
                <a:path w="4816592" h="131061">
                  <a:moveTo>
                    <a:pt x="0" y="0"/>
                  </a:moveTo>
                  <a:lnTo>
                    <a:pt x="4816592" y="0"/>
                  </a:lnTo>
                  <a:lnTo>
                    <a:pt x="4816592" y="131061"/>
                  </a:lnTo>
                  <a:lnTo>
                    <a:pt x="0" y="131061"/>
                  </a:lnTo>
                  <a:close/>
                </a:path>
              </a:pathLst>
            </a:custGeom>
            <a:solidFill>
              <a:srgbClr val="FF801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169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661521" y="6311156"/>
            <a:ext cx="2964957" cy="3615802"/>
          </a:xfrm>
          <a:custGeom>
            <a:avLst/>
            <a:gdLst/>
            <a:ahLst/>
            <a:cxnLst/>
            <a:rect l="l" t="t" r="r" b="b"/>
            <a:pathLst>
              <a:path w="2964957" h="3615802">
                <a:moveTo>
                  <a:pt x="0" y="0"/>
                </a:moveTo>
                <a:lnTo>
                  <a:pt x="2964958" y="0"/>
                </a:lnTo>
                <a:lnTo>
                  <a:pt x="2964958" y="3615802"/>
                </a:lnTo>
                <a:lnTo>
                  <a:pt x="0" y="36158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528809" y="6292106"/>
            <a:ext cx="1205682" cy="1362352"/>
          </a:xfrm>
          <a:custGeom>
            <a:avLst/>
            <a:gdLst/>
            <a:ahLst/>
            <a:cxnLst/>
            <a:rect l="l" t="t" r="r" b="b"/>
            <a:pathLst>
              <a:path w="1205682" h="1362352">
                <a:moveTo>
                  <a:pt x="0" y="0"/>
                </a:moveTo>
                <a:lnTo>
                  <a:pt x="1205682" y="0"/>
                </a:lnTo>
                <a:lnTo>
                  <a:pt x="1205682" y="1362352"/>
                </a:lnTo>
                <a:lnTo>
                  <a:pt x="0" y="13623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5072720" y="8564605"/>
            <a:ext cx="1205682" cy="1362352"/>
          </a:xfrm>
          <a:custGeom>
            <a:avLst/>
            <a:gdLst/>
            <a:ahLst/>
            <a:cxnLst/>
            <a:rect l="l" t="t" r="r" b="b"/>
            <a:pathLst>
              <a:path w="1205682" h="1362352">
                <a:moveTo>
                  <a:pt x="1205682" y="0"/>
                </a:moveTo>
                <a:lnTo>
                  <a:pt x="0" y="0"/>
                </a:lnTo>
                <a:lnTo>
                  <a:pt x="0" y="1362353"/>
                </a:lnTo>
                <a:lnTo>
                  <a:pt x="1205682" y="1362353"/>
                </a:lnTo>
                <a:lnTo>
                  <a:pt x="1205682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618774" y="3824659"/>
            <a:ext cx="709020" cy="709020"/>
          </a:xfrm>
          <a:custGeom>
            <a:avLst/>
            <a:gdLst/>
            <a:ahLst/>
            <a:cxnLst/>
            <a:rect l="l" t="t" r="r" b="b"/>
            <a:pathLst>
              <a:path w="709020" h="709020">
                <a:moveTo>
                  <a:pt x="0" y="0"/>
                </a:moveTo>
                <a:lnTo>
                  <a:pt x="709021" y="0"/>
                </a:lnTo>
                <a:lnTo>
                  <a:pt x="709021" y="709020"/>
                </a:lnTo>
                <a:lnTo>
                  <a:pt x="0" y="7090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812310" y="1504673"/>
            <a:ext cx="10663381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441"/>
              </a:lnSpc>
              <a:spcBef>
                <a:spcPct val="0"/>
              </a:spcBef>
            </a:pPr>
            <a:r>
              <a:rPr lang="en-US" sz="12034" b="1" u="none" spc="-228">
                <a:solidFill>
                  <a:srgbClr val="13193D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19011" y="4400527"/>
            <a:ext cx="2659390" cy="460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23"/>
              </a:lnSpc>
            </a:pPr>
            <a:r>
              <a:rPr lang="en-US" sz="2710" b="1" spc="-54">
                <a:solidFill>
                  <a:srgbClr val="13193D"/>
                </a:solidFill>
                <a:latin typeface="Poppins Bold"/>
                <a:ea typeface="Poppins Bold"/>
                <a:cs typeface="Poppins Bold"/>
                <a:sym typeface="Poppins Bold"/>
              </a:rPr>
              <a:t>COLLEGE NAME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46775" y="4476529"/>
            <a:ext cx="2342003" cy="86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16"/>
              </a:lnSpc>
            </a:pPr>
            <a:r>
              <a:rPr lang="en-US" sz="2551" b="1" spc="-51">
                <a:solidFill>
                  <a:srgbClr val="13193D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REPOSITORY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02421" y="4417158"/>
            <a:ext cx="2673269" cy="457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3"/>
              </a:lnSpc>
            </a:pPr>
            <a:r>
              <a:rPr lang="en-US" sz="2687" b="1" spc="-53">
                <a:solidFill>
                  <a:srgbClr val="13193D"/>
                </a:solidFill>
                <a:latin typeface="Poppins Bold"/>
                <a:ea typeface="Poppins Bold"/>
                <a:cs typeface="Poppins Bold"/>
                <a:sym typeface="Poppins Bold"/>
              </a:rPr>
              <a:t>SUBMITTED TO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91801" y="4891134"/>
            <a:ext cx="3526558" cy="900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3"/>
              </a:lnSpc>
            </a:pPr>
            <a:r>
              <a:rPr lang="en-US" sz="2687" spc="-53">
                <a:solidFill>
                  <a:srgbClr val="13193D"/>
                </a:solidFill>
                <a:latin typeface="Poppins"/>
                <a:ea typeface="Poppins"/>
                <a:cs typeface="Poppins"/>
                <a:sym typeface="Poppins"/>
              </a:rPr>
              <a:t> Intel Unnati, July 2025</a:t>
            </a:r>
          </a:p>
        </p:txBody>
      </p:sp>
      <p:sp>
        <p:nvSpPr>
          <p:cNvPr id="19" name="TextBox 19">
            <a:hlinkClick r:id="rId10"/>
          </p:cNvPr>
          <p:cNvSpPr txBox="1"/>
          <p:nvPr/>
        </p:nvSpPr>
        <p:spPr>
          <a:xfrm>
            <a:off x="7254498" y="5296088"/>
            <a:ext cx="3526558" cy="43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3"/>
              </a:lnSpc>
            </a:pPr>
            <a:r>
              <a:rPr lang="en-US" sz="2687" spc="-53" dirty="0">
                <a:solidFill>
                  <a:srgbClr val="13193D"/>
                </a:solidFill>
                <a:latin typeface="Poppins"/>
                <a:ea typeface="Poppins"/>
                <a:cs typeface="Poppins"/>
                <a:sym typeface="Poppins"/>
              </a:rPr>
              <a:t>Link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72224" y="4852317"/>
            <a:ext cx="3526558" cy="900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3"/>
              </a:lnSpc>
            </a:pPr>
            <a:r>
              <a:rPr lang="en-US" sz="2687" spc="-53">
                <a:solidFill>
                  <a:srgbClr val="13193D"/>
                </a:solidFill>
                <a:latin typeface="Poppins"/>
                <a:ea typeface="Poppins"/>
                <a:cs typeface="Poppins"/>
                <a:sym typeface="Poppins"/>
              </a:rPr>
              <a:t>J N N Institute of Engineering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52179"/>
            <a:ext cx="8002081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 spc="-132">
                <a:solidFill>
                  <a:srgbClr val="13193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Problem Statement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98527" y="3653941"/>
            <a:ext cx="8002081" cy="19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 spc="-60">
                <a:solidFill>
                  <a:srgbClr val="13193D"/>
                </a:solidFill>
                <a:latin typeface="Roboto Bold"/>
                <a:ea typeface="Roboto Bold"/>
                <a:cs typeface="Roboto Bold"/>
                <a:sym typeface="Roboto Bold"/>
              </a:rPr>
              <a:t>OBJECTIVE:</a:t>
            </a:r>
          </a:p>
          <a:p>
            <a:pPr marL="0" lvl="0" indent="0" algn="l">
              <a:lnSpc>
                <a:spcPts val="3900"/>
              </a:lnSpc>
            </a:pPr>
            <a:r>
              <a:rPr lang="en-US" sz="3000" b="1" spc="-60">
                <a:solidFill>
                  <a:srgbClr val="13193D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000" spc="-6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To build a machine learning pipeline that can detect malicious network activity using real-time traffic data.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98527" y="5781675"/>
            <a:ext cx="8002081" cy="347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 spc="-60">
                <a:solidFill>
                  <a:srgbClr val="13193D"/>
                </a:solidFill>
                <a:latin typeface="Roboto Bold"/>
                <a:ea typeface="Roboto Bold"/>
                <a:cs typeface="Roboto Bold"/>
                <a:sym typeface="Roboto Bold"/>
              </a:rPr>
              <a:t>KEY GOALS: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spc="-6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Analyze labeled packet capture data (CICIDS 2017).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spc="-6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Train an ML model to classify threats.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spc="-6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Create a real-time prediction system for new network activity.</a:t>
            </a:r>
          </a:p>
          <a:p>
            <a:pPr marL="0" lvl="0" indent="0" algn="l">
              <a:lnSpc>
                <a:spcPts val="3900"/>
              </a:lnSpc>
            </a:pPr>
            <a:endParaRPr lang="en-US" sz="3000" spc="-60">
              <a:solidFill>
                <a:srgbClr val="1319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0" y="9871872"/>
            <a:ext cx="18288000" cy="0"/>
          </a:xfrm>
          <a:prstGeom prst="line">
            <a:avLst/>
          </a:prstGeom>
          <a:ln w="57150" cap="flat">
            <a:solidFill>
              <a:srgbClr val="13239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0" y="0"/>
            <a:ext cx="18288000" cy="497622"/>
            <a:chOff x="0" y="0"/>
            <a:chExt cx="4816593" cy="1310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31061"/>
            </a:xfrm>
            <a:custGeom>
              <a:avLst/>
              <a:gdLst/>
              <a:ahLst/>
              <a:cxnLst/>
              <a:rect l="l" t="t" r="r" b="b"/>
              <a:pathLst>
                <a:path w="4816592" h="131061">
                  <a:moveTo>
                    <a:pt x="0" y="0"/>
                  </a:moveTo>
                  <a:lnTo>
                    <a:pt x="4816592" y="0"/>
                  </a:lnTo>
                  <a:lnTo>
                    <a:pt x="4816592" y="131061"/>
                  </a:lnTo>
                  <a:lnTo>
                    <a:pt x="0" y="131061"/>
                  </a:lnTo>
                  <a:close/>
                </a:path>
              </a:pathLst>
            </a:custGeom>
            <a:solidFill>
              <a:srgbClr val="FDD02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169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257219" y="971550"/>
            <a:ext cx="8002081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 spc="-132">
                <a:solidFill>
                  <a:srgbClr val="13193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Solution Summary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57219" y="3846609"/>
            <a:ext cx="8002081" cy="446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spc="-6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Developed a machine learning model to classify network threats in real time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spc="-6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Built a Flask web application for interactive predictions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spc="-6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Processes uploaded CSV files and predicts threat labels using a pre-trained model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spc="-6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Displays the prediction results on a user-friendly web interface</a:t>
            </a:r>
          </a:p>
          <a:p>
            <a:pPr marL="0" lvl="0" indent="0" algn="l">
              <a:lnSpc>
                <a:spcPts val="3900"/>
              </a:lnSpc>
            </a:pPr>
            <a:endParaRPr lang="en-US" sz="3000" spc="-60">
              <a:solidFill>
                <a:srgbClr val="1319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69011" cy="10287000"/>
            <a:chOff x="0" y="0"/>
            <a:chExt cx="12352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525" cy="2709333"/>
            </a:xfrm>
            <a:custGeom>
              <a:avLst/>
              <a:gdLst/>
              <a:ahLst/>
              <a:cxnLst/>
              <a:rect l="l" t="t" r="r" b="b"/>
              <a:pathLst>
                <a:path w="123525" h="2709333">
                  <a:moveTo>
                    <a:pt x="0" y="0"/>
                  </a:moveTo>
                  <a:lnTo>
                    <a:pt x="123525" y="0"/>
                  </a:lnTo>
                  <a:lnTo>
                    <a:pt x="12352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A24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352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948651" y="2210961"/>
            <a:ext cx="4765008" cy="7595388"/>
          </a:xfrm>
          <a:custGeom>
            <a:avLst/>
            <a:gdLst/>
            <a:ahLst/>
            <a:cxnLst/>
            <a:rect l="l" t="t" r="r" b="b"/>
            <a:pathLst>
              <a:path w="4765008" h="7595388">
                <a:moveTo>
                  <a:pt x="0" y="0"/>
                </a:moveTo>
                <a:lnTo>
                  <a:pt x="4765008" y="0"/>
                </a:lnTo>
                <a:lnTo>
                  <a:pt x="4765008" y="7595388"/>
                </a:lnTo>
                <a:lnTo>
                  <a:pt x="0" y="759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4" r="-46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23587" y="5696309"/>
            <a:ext cx="8554919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</a:pPr>
            <a:r>
              <a:rPr lang="en-US" sz="6999" b="1" spc="-139">
                <a:solidFill>
                  <a:srgbClr val="13193D"/>
                </a:solidFill>
                <a:latin typeface="Poppins Bold"/>
                <a:ea typeface="Poppins Bold"/>
                <a:cs typeface="Poppins Bold"/>
                <a:sym typeface="Poppins Bold"/>
              </a:rPr>
              <a:t>Tools Used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92128" y="6770161"/>
            <a:ext cx="6640473" cy="3884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6240"/>
              </a:lnSpc>
              <a:buFont typeface="Arial"/>
              <a:buChar char="•"/>
            </a:pPr>
            <a:r>
              <a:rPr lang="en-US" sz="300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Python, Scikit-learn</a:t>
            </a:r>
          </a:p>
          <a:p>
            <a:pPr marL="647700" lvl="1" indent="-323850" algn="l">
              <a:lnSpc>
                <a:spcPts val="6240"/>
              </a:lnSpc>
              <a:buFont typeface="Arial"/>
              <a:buChar char="•"/>
            </a:pPr>
            <a:r>
              <a:rPr lang="en-US" sz="300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Flask (for real-time prediction UI)</a:t>
            </a:r>
          </a:p>
          <a:p>
            <a:pPr marL="647700" lvl="1" indent="-323850" algn="l">
              <a:lnSpc>
                <a:spcPts val="6240"/>
              </a:lnSpc>
              <a:buFont typeface="Arial"/>
              <a:buChar char="•"/>
            </a:pPr>
            <a:r>
              <a:rPr lang="en-US" sz="300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CICFlowMeter (for CSV conversion)</a:t>
            </a:r>
          </a:p>
          <a:p>
            <a:pPr marL="647700" lvl="1" indent="-323850" algn="l">
              <a:lnSpc>
                <a:spcPts val="6240"/>
              </a:lnSpc>
              <a:buFont typeface="Arial"/>
              <a:buChar char="•"/>
            </a:pPr>
            <a:r>
              <a:rPr lang="en-US" sz="300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Pandas, NumPy, Matplotlib</a:t>
            </a:r>
          </a:p>
          <a:p>
            <a:pPr algn="l">
              <a:lnSpc>
                <a:spcPts val="6240"/>
              </a:lnSpc>
            </a:pPr>
            <a:endParaRPr lang="en-US" sz="3000">
              <a:solidFill>
                <a:srgbClr val="1319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23587" y="442912"/>
            <a:ext cx="8554919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</a:pPr>
            <a:r>
              <a:rPr lang="en-US" sz="6999" b="1" spc="-139">
                <a:solidFill>
                  <a:srgbClr val="13193D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Architecture Flow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0128" y="1938088"/>
            <a:ext cx="8624473" cy="3133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The architecture begins with raw network traffic (.pcap) files, which are converted into structured CSV format using CICFlowMeter. This data is then preprocessed, used to train a machine learning model, evaluated, and finally integrated into a real-time Flask-based prediction system.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01576" y="442912"/>
            <a:ext cx="8554919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b="1" spc="-139">
                <a:solidFill>
                  <a:srgbClr val="13193D"/>
                </a:solidFill>
                <a:latin typeface="Poppins Bold"/>
                <a:ea typeface="Poppins Bold"/>
                <a:cs typeface="Poppins Bold"/>
                <a:sym typeface="Poppins Bold"/>
              </a:rPr>
              <a:t>Flow Chart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97622"/>
            <a:chOff x="0" y="0"/>
            <a:chExt cx="4816593" cy="1310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31061"/>
            </a:xfrm>
            <a:custGeom>
              <a:avLst/>
              <a:gdLst/>
              <a:ahLst/>
              <a:cxnLst/>
              <a:rect l="l" t="t" r="r" b="b"/>
              <a:pathLst>
                <a:path w="4816592" h="131061">
                  <a:moveTo>
                    <a:pt x="0" y="0"/>
                  </a:moveTo>
                  <a:lnTo>
                    <a:pt x="4816592" y="0"/>
                  </a:lnTo>
                  <a:lnTo>
                    <a:pt x="4816592" y="131061"/>
                  </a:lnTo>
                  <a:lnTo>
                    <a:pt x="0" y="131061"/>
                  </a:lnTo>
                  <a:close/>
                </a:path>
              </a:pathLst>
            </a:custGeom>
            <a:solidFill>
              <a:srgbClr val="FF801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69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0607377" y="2085975"/>
          <a:ext cx="7181988" cy="7696201"/>
        </p:xfrm>
        <a:graphic>
          <a:graphicData uri="http://schemas.openxmlformats.org/drawingml/2006/table">
            <a:tbl>
              <a:tblPr/>
              <a:tblGrid>
                <a:gridCol w="2393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3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9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2798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S.No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Issue Faced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Fix Applied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121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Prediction shape error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.ravel()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6121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Missing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Column alignment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6121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 result display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Defined decoded_labels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6121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 not found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Corrected file path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2798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Missing imports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Added libraries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6121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 undefined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Fixed variable usage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249318" y="971550"/>
            <a:ext cx="8894682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399"/>
              </a:lnSpc>
              <a:spcBef>
                <a:spcPct val="0"/>
              </a:spcBef>
            </a:pPr>
            <a:r>
              <a:rPr lang="en-US" sz="6999" b="1" spc="-132">
                <a:solidFill>
                  <a:srgbClr val="13193D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Description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9318" y="2356485"/>
            <a:ext cx="10040851" cy="742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000" b="1">
                <a:solidFill>
                  <a:srgbClr val="13193D"/>
                </a:solidFill>
                <a:latin typeface="Roboto Bold"/>
                <a:ea typeface="Roboto Bold"/>
                <a:cs typeface="Roboto Bold"/>
                <a:sym typeface="Roboto Bold"/>
              </a:rPr>
              <a:t>Dataset Used: </a:t>
            </a:r>
            <a:r>
              <a:rPr lang="en-US" sz="300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CICIDS 2017</a:t>
            </a:r>
          </a:p>
          <a:p>
            <a:pPr algn="l">
              <a:lnSpc>
                <a:spcPts val="5460"/>
              </a:lnSpc>
            </a:pPr>
            <a:r>
              <a:rPr lang="en-US" sz="3000" b="1">
                <a:solidFill>
                  <a:srgbClr val="13193D"/>
                </a:solidFill>
                <a:latin typeface="Roboto Bold"/>
                <a:ea typeface="Roboto Bold"/>
                <a:cs typeface="Roboto Bold"/>
                <a:sym typeface="Roboto Bold"/>
              </a:rPr>
              <a:t>Source:</a:t>
            </a:r>
            <a:r>
              <a:rPr lang="en-US" sz="300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 Canadian Institute for Cybersecurity</a:t>
            </a:r>
          </a:p>
          <a:p>
            <a:pPr algn="l">
              <a:lnSpc>
                <a:spcPts val="5460"/>
              </a:lnSpc>
            </a:pPr>
            <a:r>
              <a:rPr lang="en-US" sz="3000" b="1">
                <a:solidFill>
                  <a:srgbClr val="13193D"/>
                </a:solidFill>
                <a:latin typeface="Roboto Bold"/>
                <a:ea typeface="Roboto Bold"/>
                <a:cs typeface="Roboto Bold"/>
                <a:sym typeface="Roboto Bold"/>
              </a:rPr>
              <a:t>Size:</a:t>
            </a:r>
            <a:r>
              <a:rPr lang="en-US" sz="300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 ~1.6 million records</a:t>
            </a:r>
          </a:p>
          <a:p>
            <a:pPr algn="l">
              <a:lnSpc>
                <a:spcPts val="5460"/>
              </a:lnSpc>
            </a:pPr>
            <a:r>
              <a:rPr lang="en-US" sz="3000" b="1">
                <a:solidFill>
                  <a:srgbClr val="13193D"/>
                </a:solidFill>
                <a:latin typeface="Roboto Bold"/>
                <a:ea typeface="Roboto Bold"/>
                <a:cs typeface="Roboto Bold"/>
                <a:sym typeface="Roboto Bold"/>
              </a:rPr>
              <a:t>Classes:</a:t>
            </a:r>
          </a:p>
          <a:p>
            <a:pPr marL="647700" lvl="1" indent="-323850" algn="l">
              <a:lnSpc>
                <a:spcPts val="5460"/>
              </a:lnSpc>
              <a:buFont typeface="Arial"/>
              <a:buChar char="•"/>
            </a:pPr>
            <a:r>
              <a:rPr lang="en-US" sz="300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Benign</a:t>
            </a:r>
          </a:p>
          <a:p>
            <a:pPr marL="647700" lvl="1" indent="-323850" algn="l">
              <a:lnSpc>
                <a:spcPts val="5460"/>
              </a:lnSpc>
              <a:buFont typeface="Arial"/>
              <a:buChar char="•"/>
            </a:pPr>
            <a:r>
              <a:rPr lang="en-US" sz="300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PortScan, DDoS, Bot, Web Attack, Infiltration, etc.</a:t>
            </a:r>
          </a:p>
          <a:p>
            <a:pPr algn="l">
              <a:lnSpc>
                <a:spcPts val="5460"/>
              </a:lnSpc>
            </a:pPr>
            <a:r>
              <a:rPr lang="en-US" sz="3000" b="1">
                <a:solidFill>
                  <a:srgbClr val="13193D"/>
                </a:solidFill>
                <a:latin typeface="Roboto Bold"/>
                <a:ea typeface="Roboto Bold"/>
                <a:cs typeface="Roboto Bold"/>
                <a:sym typeface="Roboto Bold"/>
              </a:rPr>
              <a:t>Features:</a:t>
            </a:r>
          </a:p>
          <a:p>
            <a:pPr marL="647700" lvl="1" indent="-323850" algn="l">
              <a:lnSpc>
                <a:spcPts val="5460"/>
              </a:lnSpc>
              <a:buFont typeface="Arial"/>
              <a:buChar char="•"/>
            </a:pPr>
            <a:r>
              <a:rPr lang="en-US" sz="300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Flow-based metrics like Flow Duration, Packet Length, Flow Bytes/s, etc.</a:t>
            </a:r>
          </a:p>
          <a:p>
            <a:pPr algn="l">
              <a:lnSpc>
                <a:spcPts val="5460"/>
              </a:lnSpc>
            </a:pPr>
            <a:r>
              <a:rPr lang="en-US" sz="3000" b="1">
                <a:solidFill>
                  <a:srgbClr val="13193D"/>
                </a:solidFill>
                <a:latin typeface="Roboto Bold"/>
                <a:ea typeface="Roboto Bold"/>
                <a:cs typeface="Roboto Bold"/>
                <a:sym typeface="Roboto Bold"/>
              </a:rPr>
              <a:t>Tools Used:</a:t>
            </a:r>
            <a:r>
              <a:rPr lang="en-US" sz="300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 CICFlowMeter to convert .pcap to .csv format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1319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894682" y="972711"/>
            <a:ext cx="8894682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 spc="-132">
                <a:solidFill>
                  <a:srgbClr val="13193D"/>
                </a:solidFill>
                <a:latin typeface="Poppins Bold"/>
                <a:ea typeface="Poppins Bold"/>
                <a:cs typeface="Poppins Bold"/>
                <a:sym typeface="Poppins Bold"/>
              </a:rPr>
              <a:t>Issues &amp; Fixes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9653" y="572452"/>
            <a:ext cx="14725593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 spc="-132">
                <a:solidFill>
                  <a:srgbClr val="13193D"/>
                </a:solidFill>
                <a:latin typeface="Poppins Bold"/>
                <a:ea typeface="Poppins Bold"/>
                <a:cs typeface="Poppins Bold"/>
                <a:sym typeface="Poppins Bold"/>
              </a:rPr>
              <a:t>Model Design &amp; Features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9789378"/>
            <a:ext cx="18288000" cy="497622"/>
            <a:chOff x="0" y="0"/>
            <a:chExt cx="4816593" cy="1310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31061"/>
            </a:xfrm>
            <a:custGeom>
              <a:avLst/>
              <a:gdLst/>
              <a:ahLst/>
              <a:cxnLst/>
              <a:rect l="l" t="t" r="r" b="b"/>
              <a:pathLst>
                <a:path w="4816592" h="131061">
                  <a:moveTo>
                    <a:pt x="0" y="0"/>
                  </a:moveTo>
                  <a:lnTo>
                    <a:pt x="4816592" y="0"/>
                  </a:lnTo>
                  <a:lnTo>
                    <a:pt x="4816592" y="131061"/>
                  </a:lnTo>
                  <a:lnTo>
                    <a:pt x="0" y="131061"/>
                  </a:lnTo>
                  <a:close/>
                </a:path>
              </a:pathLst>
            </a:custGeom>
            <a:solidFill>
              <a:srgbClr val="7E58F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69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10692" y="1707624"/>
            <a:ext cx="13225416" cy="833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000" b="1">
                <a:solidFill>
                  <a:srgbClr val="13193D"/>
                </a:solidFill>
                <a:latin typeface="Roboto Bold"/>
                <a:ea typeface="Roboto Bold"/>
                <a:cs typeface="Roboto Bold"/>
                <a:sym typeface="Roboto Bold"/>
              </a:rPr>
              <a:t>Preprocessing:</a:t>
            </a:r>
          </a:p>
          <a:p>
            <a:pPr marL="647700" lvl="1" indent="-323850" algn="just">
              <a:lnSpc>
                <a:spcPts val="5160"/>
              </a:lnSpc>
              <a:buFont typeface="Arial"/>
              <a:buChar char="•"/>
            </a:pPr>
            <a:r>
              <a:rPr lang="en-US" sz="300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Removed null/NaN/infinite values</a:t>
            </a:r>
          </a:p>
          <a:p>
            <a:pPr marL="647700" lvl="1" indent="-323850" algn="just">
              <a:lnSpc>
                <a:spcPts val="5160"/>
              </a:lnSpc>
              <a:buFont typeface="Arial"/>
              <a:buChar char="•"/>
            </a:pPr>
            <a:r>
              <a:rPr lang="en-US" sz="300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Label Encoding of threat types</a:t>
            </a:r>
          </a:p>
          <a:p>
            <a:pPr marL="647700" lvl="1" indent="-323850" algn="just">
              <a:lnSpc>
                <a:spcPts val="5160"/>
              </a:lnSpc>
              <a:buFont typeface="Arial"/>
              <a:buChar char="•"/>
            </a:pPr>
            <a:r>
              <a:rPr lang="en-US" sz="300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Feature scaling using StandardScaler</a:t>
            </a:r>
          </a:p>
          <a:p>
            <a:pPr algn="just">
              <a:lnSpc>
                <a:spcPts val="5160"/>
              </a:lnSpc>
            </a:pPr>
            <a:r>
              <a:rPr lang="en-US" sz="3000" b="1">
                <a:solidFill>
                  <a:srgbClr val="13193D"/>
                </a:solidFill>
                <a:latin typeface="Roboto Bold"/>
                <a:ea typeface="Roboto Bold"/>
                <a:cs typeface="Roboto Bold"/>
                <a:sym typeface="Roboto Bold"/>
              </a:rPr>
              <a:t>Model Trained:</a:t>
            </a:r>
            <a:r>
              <a:rPr lang="en-US" sz="300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 Random Forest (best performance)</a:t>
            </a:r>
          </a:p>
          <a:p>
            <a:pPr algn="just">
              <a:lnSpc>
                <a:spcPts val="5160"/>
              </a:lnSpc>
            </a:pPr>
            <a:r>
              <a:rPr lang="en-US" sz="3000" b="1">
                <a:solidFill>
                  <a:srgbClr val="13193D"/>
                </a:solidFill>
                <a:latin typeface="Roboto Bold"/>
                <a:ea typeface="Roboto Bold"/>
                <a:cs typeface="Roboto Bold"/>
                <a:sym typeface="Roboto Bold"/>
              </a:rPr>
              <a:t>Others Tried:</a:t>
            </a:r>
            <a:r>
              <a:rPr lang="en-US" sz="300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 Logistic Regression, Decision Trees, Gradient Boosting</a:t>
            </a:r>
          </a:p>
          <a:p>
            <a:pPr algn="just">
              <a:lnSpc>
                <a:spcPts val="5160"/>
              </a:lnSpc>
            </a:pPr>
            <a:r>
              <a:rPr lang="en-US" sz="3000" b="1">
                <a:solidFill>
                  <a:srgbClr val="13193D"/>
                </a:solidFill>
                <a:latin typeface="Roboto Bold"/>
                <a:ea typeface="Roboto Bold"/>
                <a:cs typeface="Roboto Bold"/>
                <a:sym typeface="Roboto Bold"/>
              </a:rPr>
              <a:t>Selected Features:</a:t>
            </a:r>
          </a:p>
          <a:p>
            <a:pPr marL="647700" lvl="1" indent="-323850" algn="just">
              <a:lnSpc>
                <a:spcPts val="5160"/>
              </a:lnSpc>
              <a:buFont typeface="Arial"/>
              <a:buChar char="•"/>
            </a:pPr>
            <a:r>
              <a:rPr lang="en-US" sz="300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Flow Duration</a:t>
            </a:r>
          </a:p>
          <a:p>
            <a:pPr marL="647700" lvl="1" indent="-323850" algn="just">
              <a:lnSpc>
                <a:spcPts val="5160"/>
              </a:lnSpc>
              <a:buFont typeface="Arial"/>
              <a:buChar char="•"/>
            </a:pPr>
            <a:r>
              <a:rPr lang="en-US" sz="300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Fwd Packet Length Mean</a:t>
            </a:r>
          </a:p>
          <a:p>
            <a:pPr marL="647700" lvl="1" indent="-323850" algn="just">
              <a:lnSpc>
                <a:spcPts val="5160"/>
              </a:lnSpc>
              <a:buFont typeface="Arial"/>
              <a:buChar char="•"/>
            </a:pPr>
            <a:r>
              <a:rPr lang="en-US" sz="300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Flow Bytes/s</a:t>
            </a:r>
          </a:p>
          <a:p>
            <a:pPr marL="647700" lvl="1" indent="-323850" algn="just">
              <a:lnSpc>
                <a:spcPts val="5160"/>
              </a:lnSpc>
              <a:buFont typeface="Arial"/>
              <a:buChar char="•"/>
            </a:pPr>
            <a:r>
              <a:rPr lang="en-US" sz="300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Init_Win_bytes_forward</a:t>
            </a:r>
          </a:p>
          <a:p>
            <a:pPr marL="647700" lvl="1" indent="-323850" algn="just">
              <a:lnSpc>
                <a:spcPts val="5160"/>
              </a:lnSpc>
              <a:buFont typeface="Arial"/>
              <a:buChar char="•"/>
            </a:pPr>
            <a:r>
              <a:rPr lang="en-US" sz="300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and others…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1319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09833" y="1473854"/>
            <a:ext cx="1700021" cy="1920927"/>
          </a:xfrm>
          <a:custGeom>
            <a:avLst/>
            <a:gdLst/>
            <a:ahLst/>
            <a:cxnLst/>
            <a:rect l="l" t="t" r="r" b="b"/>
            <a:pathLst>
              <a:path w="1700021" h="1920927">
                <a:moveTo>
                  <a:pt x="0" y="0"/>
                </a:moveTo>
                <a:lnTo>
                  <a:pt x="1700021" y="0"/>
                </a:lnTo>
                <a:lnTo>
                  <a:pt x="1700021" y="1920927"/>
                </a:lnTo>
                <a:lnTo>
                  <a:pt x="0" y="1920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400" y="903811"/>
            <a:ext cx="1358938" cy="1386672"/>
          </a:xfrm>
          <a:custGeom>
            <a:avLst/>
            <a:gdLst/>
            <a:ahLst/>
            <a:cxnLst/>
            <a:rect l="l" t="t" r="r" b="b"/>
            <a:pathLst>
              <a:path w="1358938" h="1386672">
                <a:moveTo>
                  <a:pt x="0" y="0"/>
                </a:moveTo>
                <a:lnTo>
                  <a:pt x="1358938" y="0"/>
                </a:lnTo>
                <a:lnTo>
                  <a:pt x="1358938" y="1386672"/>
                </a:lnTo>
                <a:lnTo>
                  <a:pt x="0" y="1386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0"/>
            <a:ext cx="18288000" cy="497622"/>
            <a:chOff x="0" y="0"/>
            <a:chExt cx="4816593" cy="1310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31061"/>
            </a:xfrm>
            <a:custGeom>
              <a:avLst/>
              <a:gdLst/>
              <a:ahLst/>
              <a:cxnLst/>
              <a:rect l="l" t="t" r="r" b="b"/>
              <a:pathLst>
                <a:path w="4816592" h="131061">
                  <a:moveTo>
                    <a:pt x="0" y="0"/>
                  </a:moveTo>
                  <a:lnTo>
                    <a:pt x="4816592" y="0"/>
                  </a:lnTo>
                  <a:lnTo>
                    <a:pt x="4816592" y="131061"/>
                  </a:lnTo>
                  <a:lnTo>
                    <a:pt x="0" y="131061"/>
                  </a:lnTo>
                  <a:close/>
                </a:path>
              </a:pathLst>
            </a:custGeom>
            <a:solidFill>
              <a:srgbClr val="FDD02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169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39526" y="4300796"/>
            <a:ext cx="7242844" cy="4147410"/>
            <a:chOff x="0" y="0"/>
            <a:chExt cx="9657125" cy="552988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435858" cy="1435858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0" name="Freeform 10"/>
            <p:cNvSpPr/>
            <p:nvPr/>
          </p:nvSpPr>
          <p:spPr>
            <a:xfrm>
              <a:off x="331841" y="381877"/>
              <a:ext cx="772175" cy="672104"/>
            </a:xfrm>
            <a:custGeom>
              <a:avLst/>
              <a:gdLst/>
              <a:ahLst/>
              <a:cxnLst/>
              <a:rect l="l" t="t" r="r" b="b"/>
              <a:pathLst>
                <a:path w="772175" h="672104">
                  <a:moveTo>
                    <a:pt x="0" y="0"/>
                  </a:moveTo>
                  <a:lnTo>
                    <a:pt x="772175" y="0"/>
                  </a:lnTo>
                  <a:lnTo>
                    <a:pt x="772175" y="672104"/>
                  </a:lnTo>
                  <a:lnTo>
                    <a:pt x="0" y="672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>
              <a:off x="0" y="1933927"/>
              <a:ext cx="1435858" cy="1435858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Freeform 13"/>
            <p:cNvSpPr/>
            <p:nvPr/>
          </p:nvSpPr>
          <p:spPr>
            <a:xfrm>
              <a:off x="331841" y="2315804"/>
              <a:ext cx="772175" cy="672104"/>
            </a:xfrm>
            <a:custGeom>
              <a:avLst/>
              <a:gdLst/>
              <a:ahLst/>
              <a:cxnLst/>
              <a:rect l="l" t="t" r="r" b="b"/>
              <a:pathLst>
                <a:path w="772175" h="672104">
                  <a:moveTo>
                    <a:pt x="0" y="0"/>
                  </a:moveTo>
                  <a:lnTo>
                    <a:pt x="772175" y="0"/>
                  </a:lnTo>
                  <a:lnTo>
                    <a:pt x="772175" y="672103"/>
                  </a:lnTo>
                  <a:lnTo>
                    <a:pt x="0" y="672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4077958"/>
              <a:ext cx="1435858" cy="1435858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Freeform 16"/>
            <p:cNvSpPr/>
            <p:nvPr/>
          </p:nvSpPr>
          <p:spPr>
            <a:xfrm>
              <a:off x="331841" y="4459835"/>
              <a:ext cx="772175" cy="672104"/>
            </a:xfrm>
            <a:custGeom>
              <a:avLst/>
              <a:gdLst/>
              <a:ahLst/>
              <a:cxnLst/>
              <a:rect l="l" t="t" r="r" b="b"/>
              <a:pathLst>
                <a:path w="772175" h="672104">
                  <a:moveTo>
                    <a:pt x="0" y="0"/>
                  </a:moveTo>
                  <a:lnTo>
                    <a:pt x="772175" y="0"/>
                  </a:lnTo>
                  <a:lnTo>
                    <a:pt x="772175" y="672104"/>
                  </a:lnTo>
                  <a:lnTo>
                    <a:pt x="0" y="672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728963" y="187438"/>
              <a:ext cx="7928162" cy="621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95"/>
                </a:lnSpc>
              </a:pPr>
              <a:r>
                <a:rPr lang="en-US" sz="2919" b="1" spc="-58">
                  <a:solidFill>
                    <a:srgbClr val="13193D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Accuracy:</a:t>
              </a:r>
              <a:r>
                <a:rPr lang="en-US" sz="2919" spc="-58">
                  <a:solidFill>
                    <a:srgbClr val="13193D"/>
                  </a:solidFill>
                  <a:latin typeface="Roboto"/>
                  <a:ea typeface="Roboto"/>
                  <a:cs typeface="Roboto"/>
                  <a:sym typeface="Roboto"/>
                </a:rPr>
                <a:t> ~99.3%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963" y="2121365"/>
              <a:ext cx="7928162" cy="1264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95"/>
                </a:lnSpc>
              </a:pPr>
              <a:r>
                <a:rPr lang="en-US" sz="2919" b="1" spc="-58">
                  <a:solidFill>
                    <a:srgbClr val="13193D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Precision/Recall/F1:</a:t>
              </a:r>
              <a:r>
                <a:rPr lang="en-US" sz="2919" spc="-58">
                  <a:solidFill>
                    <a:srgbClr val="13193D"/>
                  </a:solidFill>
                  <a:latin typeface="Roboto"/>
                  <a:ea typeface="Roboto"/>
                  <a:cs typeface="Roboto"/>
                  <a:sym typeface="Roboto"/>
                </a:rPr>
                <a:t> High across classes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963" y="4265396"/>
              <a:ext cx="7928162" cy="1264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95"/>
                </a:lnSpc>
              </a:pPr>
              <a:r>
                <a:rPr lang="en-US" sz="2919" b="1" spc="-58">
                  <a:solidFill>
                    <a:srgbClr val="13193D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Confusion Matrix:</a:t>
              </a:r>
              <a:r>
                <a:rPr lang="en-US" sz="2919" spc="-58">
                  <a:solidFill>
                    <a:srgbClr val="13193D"/>
                  </a:solidFill>
                  <a:latin typeface="Roboto"/>
                  <a:ea typeface="Roboto"/>
                  <a:cs typeface="Roboto"/>
                  <a:sym typeface="Roboto"/>
                </a:rPr>
                <a:t> Shows strong classification ability</a:t>
              </a:r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0012438" y="1718836"/>
            <a:ext cx="5007074" cy="3625121"/>
            <a:chOff x="0" y="0"/>
            <a:chExt cx="19050000" cy="13792200"/>
          </a:xfrm>
        </p:grpSpPr>
        <p:sp>
          <p:nvSpPr>
            <p:cNvPr id="21" name="Freeform 21"/>
            <p:cNvSpPr/>
            <p:nvPr/>
          </p:nvSpPr>
          <p:spPr>
            <a:xfrm>
              <a:off x="493268" y="493776"/>
              <a:ext cx="18087975" cy="12640436"/>
            </a:xfrm>
            <a:custGeom>
              <a:avLst/>
              <a:gdLst/>
              <a:ahLst/>
              <a:cxnLst/>
              <a:rect l="l" t="t" r="r" b="b"/>
              <a:pathLst>
                <a:path w="18087975" h="12640436">
                  <a:moveTo>
                    <a:pt x="17735170" y="12640436"/>
                  </a:moveTo>
                  <a:lnTo>
                    <a:pt x="352806" y="12640436"/>
                  </a:lnTo>
                  <a:cubicBezTo>
                    <a:pt x="157988" y="12640436"/>
                    <a:pt x="0" y="12482448"/>
                    <a:pt x="0" y="12287630"/>
                  </a:cubicBezTo>
                  <a:lnTo>
                    <a:pt x="0" y="352806"/>
                  </a:lnTo>
                  <a:cubicBezTo>
                    <a:pt x="0" y="157988"/>
                    <a:pt x="157988" y="0"/>
                    <a:pt x="352806" y="0"/>
                  </a:cubicBezTo>
                  <a:lnTo>
                    <a:pt x="17735168" y="0"/>
                  </a:lnTo>
                  <a:cubicBezTo>
                    <a:pt x="17929986" y="0"/>
                    <a:pt x="18087975" y="157988"/>
                    <a:pt x="18087975" y="352806"/>
                  </a:cubicBezTo>
                  <a:lnTo>
                    <a:pt x="18087975" y="12287759"/>
                  </a:lnTo>
                  <a:cubicBezTo>
                    <a:pt x="18087975" y="12482576"/>
                    <a:pt x="17929987" y="12640436"/>
                    <a:pt x="17735170" y="12640436"/>
                  </a:cubicBezTo>
                  <a:close/>
                </a:path>
              </a:pathLst>
            </a:custGeom>
            <a:blipFill>
              <a:blip r:embed="rId6"/>
              <a:stretch>
                <a:fillRect t="-9432" b="-9432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19050000" cy="13792200"/>
            </a:xfrm>
            <a:custGeom>
              <a:avLst/>
              <a:gdLst/>
              <a:ahLst/>
              <a:cxnLst/>
              <a:rect l="l" t="t" r="r" b="b"/>
              <a:pathLst>
                <a:path w="19050000" h="13792200">
                  <a:moveTo>
                    <a:pt x="19050000" y="0"/>
                  </a:moveTo>
                  <a:lnTo>
                    <a:pt x="19050000" y="13792200"/>
                  </a:lnTo>
                  <a:lnTo>
                    <a:pt x="0" y="137922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7"/>
              <a:stretch>
                <a:fillRect l="-17" r="-17"/>
              </a:stretch>
            </a:blip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0012438" y="5915604"/>
            <a:ext cx="5007074" cy="3625121"/>
            <a:chOff x="0" y="0"/>
            <a:chExt cx="19050000" cy="13792200"/>
          </a:xfrm>
        </p:grpSpPr>
        <p:sp>
          <p:nvSpPr>
            <p:cNvPr id="24" name="Freeform 24"/>
            <p:cNvSpPr/>
            <p:nvPr/>
          </p:nvSpPr>
          <p:spPr>
            <a:xfrm>
              <a:off x="493268" y="493776"/>
              <a:ext cx="18087975" cy="12640436"/>
            </a:xfrm>
            <a:custGeom>
              <a:avLst/>
              <a:gdLst/>
              <a:ahLst/>
              <a:cxnLst/>
              <a:rect l="l" t="t" r="r" b="b"/>
              <a:pathLst>
                <a:path w="18087975" h="12640436">
                  <a:moveTo>
                    <a:pt x="17735170" y="12640436"/>
                  </a:moveTo>
                  <a:lnTo>
                    <a:pt x="352806" y="12640436"/>
                  </a:lnTo>
                  <a:cubicBezTo>
                    <a:pt x="157988" y="12640436"/>
                    <a:pt x="0" y="12482448"/>
                    <a:pt x="0" y="12287630"/>
                  </a:cubicBezTo>
                  <a:lnTo>
                    <a:pt x="0" y="352806"/>
                  </a:lnTo>
                  <a:cubicBezTo>
                    <a:pt x="0" y="157988"/>
                    <a:pt x="157988" y="0"/>
                    <a:pt x="352806" y="0"/>
                  </a:cubicBezTo>
                  <a:lnTo>
                    <a:pt x="17735168" y="0"/>
                  </a:lnTo>
                  <a:cubicBezTo>
                    <a:pt x="17929986" y="0"/>
                    <a:pt x="18087975" y="157988"/>
                    <a:pt x="18087975" y="352806"/>
                  </a:cubicBezTo>
                  <a:lnTo>
                    <a:pt x="18087975" y="12287759"/>
                  </a:lnTo>
                  <a:cubicBezTo>
                    <a:pt x="18087975" y="12482576"/>
                    <a:pt x="17929987" y="12640436"/>
                    <a:pt x="17735170" y="12640436"/>
                  </a:cubicBezTo>
                  <a:close/>
                </a:path>
              </a:pathLst>
            </a:custGeom>
            <a:blipFill>
              <a:blip r:embed="rId8"/>
              <a:stretch>
                <a:fillRect t="-20979" b="-20979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19050000" cy="13792200"/>
            </a:xfrm>
            <a:custGeom>
              <a:avLst/>
              <a:gdLst/>
              <a:ahLst/>
              <a:cxnLst/>
              <a:rect l="l" t="t" r="r" b="b"/>
              <a:pathLst>
                <a:path w="19050000" h="13792200">
                  <a:moveTo>
                    <a:pt x="19050000" y="0"/>
                  </a:moveTo>
                  <a:lnTo>
                    <a:pt x="19050000" y="13792200"/>
                  </a:lnTo>
                  <a:lnTo>
                    <a:pt x="0" y="137922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7"/>
              <a:stretch>
                <a:fillRect l="-17" r="-17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1028700" y="2416972"/>
            <a:ext cx="8693417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 spc="-132">
                <a:solidFill>
                  <a:srgbClr val="13193D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 &amp; Visuals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97622"/>
            <a:chOff x="0" y="0"/>
            <a:chExt cx="4816593" cy="1310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31061"/>
            </a:xfrm>
            <a:custGeom>
              <a:avLst/>
              <a:gdLst/>
              <a:ahLst/>
              <a:cxnLst/>
              <a:rect l="l" t="t" r="r" b="b"/>
              <a:pathLst>
                <a:path w="4816592" h="131061">
                  <a:moveTo>
                    <a:pt x="0" y="0"/>
                  </a:moveTo>
                  <a:lnTo>
                    <a:pt x="4816592" y="0"/>
                  </a:lnTo>
                  <a:lnTo>
                    <a:pt x="4816592" y="131061"/>
                  </a:lnTo>
                  <a:lnTo>
                    <a:pt x="0" y="131061"/>
                  </a:lnTo>
                  <a:close/>
                </a:path>
              </a:pathLst>
            </a:custGeom>
            <a:solidFill>
              <a:srgbClr val="FF801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69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976289" y="2891771"/>
            <a:ext cx="10683656" cy="6009556"/>
          </a:xfrm>
          <a:custGeom>
            <a:avLst/>
            <a:gdLst/>
            <a:ahLst/>
            <a:cxnLst/>
            <a:rect l="l" t="t" r="r" b="b"/>
            <a:pathLst>
              <a:path w="10683656" h="6009556">
                <a:moveTo>
                  <a:pt x="0" y="0"/>
                </a:moveTo>
                <a:lnTo>
                  <a:pt x="10683656" y="0"/>
                </a:lnTo>
                <a:lnTo>
                  <a:pt x="10683656" y="6009556"/>
                </a:lnTo>
                <a:lnTo>
                  <a:pt x="0" y="6009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58009" y="1050822"/>
            <a:ext cx="1283656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 spc="-132">
                <a:solidFill>
                  <a:srgbClr val="1319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Real-Time Prediction Demo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8009" y="2441472"/>
            <a:ext cx="7768189" cy="6459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3000" b="1" spc="-60">
                <a:solidFill>
                  <a:srgbClr val="13193D"/>
                </a:solidFill>
                <a:latin typeface="Roboto Bold"/>
                <a:ea typeface="Roboto Bold"/>
                <a:cs typeface="Roboto Bold"/>
                <a:sym typeface="Roboto Bold"/>
              </a:rPr>
              <a:t>Backend:</a:t>
            </a:r>
            <a:r>
              <a:rPr lang="en-US" sz="3000" spc="-6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 predict_new.py script</a:t>
            </a:r>
          </a:p>
          <a:p>
            <a:pPr marL="647700" lvl="1" indent="-323850" algn="l">
              <a:lnSpc>
                <a:spcPts val="5759"/>
              </a:lnSpc>
              <a:buFont typeface="Arial"/>
              <a:buChar char="•"/>
            </a:pPr>
            <a:r>
              <a:rPr lang="en-US" sz="3000" spc="-6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Loads trained model + encoder</a:t>
            </a:r>
          </a:p>
          <a:p>
            <a:pPr marL="647700" lvl="1" indent="-323850" algn="l">
              <a:lnSpc>
                <a:spcPts val="5759"/>
              </a:lnSpc>
              <a:buFont typeface="Arial"/>
              <a:buChar char="•"/>
            </a:pPr>
            <a:r>
              <a:rPr lang="en-US" sz="3000" spc="-6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Accepts new flow data (.csv)</a:t>
            </a:r>
          </a:p>
          <a:p>
            <a:pPr marL="647700" lvl="1" indent="-323850" algn="l">
              <a:lnSpc>
                <a:spcPts val="5759"/>
              </a:lnSpc>
              <a:buFont typeface="Arial"/>
              <a:buChar char="•"/>
            </a:pPr>
            <a:r>
              <a:rPr lang="en-US" sz="3000" spc="-6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Predicts threat type instantly</a:t>
            </a:r>
          </a:p>
          <a:p>
            <a:pPr algn="l">
              <a:lnSpc>
                <a:spcPts val="5759"/>
              </a:lnSpc>
            </a:pPr>
            <a:r>
              <a:rPr lang="en-US" sz="3000" b="1" spc="-60">
                <a:solidFill>
                  <a:srgbClr val="13193D"/>
                </a:solidFill>
                <a:latin typeface="Roboto Bold"/>
                <a:ea typeface="Roboto Bold"/>
                <a:cs typeface="Roboto Bold"/>
                <a:sym typeface="Roboto Bold"/>
              </a:rPr>
              <a:t>Frontend:</a:t>
            </a:r>
            <a:r>
              <a:rPr lang="en-US" sz="3000" spc="-6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 Flask Web UI</a:t>
            </a:r>
          </a:p>
          <a:p>
            <a:pPr marL="647700" lvl="1" indent="-323850" algn="l">
              <a:lnSpc>
                <a:spcPts val="5759"/>
              </a:lnSpc>
              <a:buFont typeface="Arial"/>
              <a:buChar char="•"/>
            </a:pPr>
            <a:r>
              <a:rPr lang="en-US" sz="3000" spc="-6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Upload new network file</a:t>
            </a:r>
          </a:p>
          <a:p>
            <a:pPr marL="647700" lvl="1" indent="-323850" algn="l">
              <a:lnSpc>
                <a:spcPts val="5759"/>
              </a:lnSpc>
              <a:buFont typeface="Arial"/>
              <a:buChar char="•"/>
            </a:pPr>
            <a:r>
              <a:rPr lang="en-US" sz="3000" spc="-6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Get instant threat classification</a:t>
            </a:r>
          </a:p>
          <a:p>
            <a:pPr marL="647700" lvl="1" indent="-323850" algn="l">
              <a:lnSpc>
                <a:spcPts val="5759"/>
              </a:lnSpc>
              <a:buFont typeface="Arial"/>
              <a:buChar char="•"/>
            </a:pPr>
            <a:r>
              <a:rPr lang="en-US" sz="3000" spc="-6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Simple and responsive design</a:t>
            </a:r>
          </a:p>
          <a:p>
            <a:pPr marL="0" lvl="0" indent="0" algn="l">
              <a:lnSpc>
                <a:spcPts val="5759"/>
              </a:lnSpc>
            </a:pPr>
            <a:endParaRPr lang="en-US" sz="3000" spc="-60">
              <a:solidFill>
                <a:srgbClr val="1319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0750" y="3263439"/>
            <a:ext cx="1106598" cy="110659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70750" y="6002609"/>
            <a:ext cx="1106598" cy="110659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497622"/>
            <a:chOff x="0" y="0"/>
            <a:chExt cx="4816593" cy="1310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31061"/>
            </a:xfrm>
            <a:custGeom>
              <a:avLst/>
              <a:gdLst/>
              <a:ahLst/>
              <a:cxnLst/>
              <a:rect l="l" t="t" r="r" b="b"/>
              <a:pathLst>
                <a:path w="4816592" h="131061">
                  <a:moveTo>
                    <a:pt x="0" y="0"/>
                  </a:moveTo>
                  <a:lnTo>
                    <a:pt x="4816592" y="0"/>
                  </a:lnTo>
                  <a:lnTo>
                    <a:pt x="4816592" y="131061"/>
                  </a:lnTo>
                  <a:lnTo>
                    <a:pt x="0" y="131061"/>
                  </a:lnTo>
                  <a:close/>
                </a:path>
              </a:pathLst>
            </a:custGeom>
            <a:solidFill>
              <a:srgbClr val="FF801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169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9789378"/>
            <a:ext cx="18288000" cy="497622"/>
            <a:chOff x="0" y="0"/>
            <a:chExt cx="4816593" cy="1310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131061"/>
            </a:xfrm>
            <a:custGeom>
              <a:avLst/>
              <a:gdLst/>
              <a:ahLst/>
              <a:cxnLst/>
              <a:rect l="l" t="t" r="r" b="b"/>
              <a:pathLst>
                <a:path w="4816592" h="131061">
                  <a:moveTo>
                    <a:pt x="0" y="0"/>
                  </a:moveTo>
                  <a:lnTo>
                    <a:pt x="4816592" y="0"/>
                  </a:lnTo>
                  <a:lnTo>
                    <a:pt x="4816592" y="131061"/>
                  </a:lnTo>
                  <a:lnTo>
                    <a:pt x="0" y="131061"/>
                  </a:lnTo>
                  <a:close/>
                </a:path>
              </a:pathLst>
            </a:custGeom>
            <a:solidFill>
              <a:srgbClr val="7E58F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16593" cy="169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1226561" y="2600227"/>
          <a:ext cx="16230600" cy="6376242"/>
        </p:xfrm>
        <a:graphic>
          <a:graphicData uri="http://schemas.openxmlformats.org/drawingml/2006/table">
            <a:tbl>
              <a:tblPr/>
              <a:tblGrid>
                <a:gridCol w="4120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0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530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Contribution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30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Mohana Priya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Real-time prediction module, Flask UI, model integration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61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Inbaa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cleaning, preprocessing, feature engineering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957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Mowriya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 training, hyperparameter tuning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3737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Jahnavi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Evaluation metrics, graph plotting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719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Sangeetha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Documentation, PPT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1424049" y="672895"/>
            <a:ext cx="14651196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 spc="-132">
                <a:solidFill>
                  <a:srgbClr val="13193D"/>
                </a:solidFill>
                <a:latin typeface="Poppins Bold"/>
                <a:ea typeface="Poppins Bold"/>
                <a:cs typeface="Poppins Bold"/>
                <a:sym typeface="Poppins Bold"/>
              </a:rPr>
              <a:t>Team Roles &amp; Contributions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97622"/>
            <a:chOff x="0" y="0"/>
            <a:chExt cx="4816593" cy="1310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31061"/>
            </a:xfrm>
            <a:custGeom>
              <a:avLst/>
              <a:gdLst/>
              <a:ahLst/>
              <a:cxnLst/>
              <a:rect l="l" t="t" r="r" b="b"/>
              <a:pathLst>
                <a:path w="4816592" h="131061">
                  <a:moveTo>
                    <a:pt x="0" y="0"/>
                  </a:moveTo>
                  <a:lnTo>
                    <a:pt x="4816592" y="0"/>
                  </a:lnTo>
                  <a:lnTo>
                    <a:pt x="4816592" y="131061"/>
                  </a:lnTo>
                  <a:lnTo>
                    <a:pt x="0" y="131061"/>
                  </a:lnTo>
                  <a:close/>
                </a:path>
              </a:pathLst>
            </a:custGeom>
            <a:solidFill>
              <a:srgbClr val="FF801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69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259300" y="914555"/>
            <a:ext cx="2710562" cy="3949818"/>
          </a:xfrm>
          <a:custGeom>
            <a:avLst/>
            <a:gdLst/>
            <a:ahLst/>
            <a:cxnLst/>
            <a:rect l="l" t="t" r="r" b="b"/>
            <a:pathLst>
              <a:path w="2710562" h="3949818">
                <a:moveTo>
                  <a:pt x="0" y="0"/>
                </a:moveTo>
                <a:lnTo>
                  <a:pt x="2710562" y="0"/>
                </a:lnTo>
                <a:lnTo>
                  <a:pt x="2710562" y="3949818"/>
                </a:lnTo>
                <a:lnTo>
                  <a:pt x="0" y="3949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146648" y="9178458"/>
            <a:ext cx="6246216" cy="4216196"/>
          </a:xfrm>
          <a:custGeom>
            <a:avLst/>
            <a:gdLst/>
            <a:ahLst/>
            <a:cxnLst/>
            <a:rect l="l" t="t" r="r" b="b"/>
            <a:pathLst>
              <a:path w="6246216" h="4216196">
                <a:moveTo>
                  <a:pt x="0" y="0"/>
                </a:moveTo>
                <a:lnTo>
                  <a:pt x="6246216" y="0"/>
                </a:lnTo>
                <a:lnTo>
                  <a:pt x="6246216" y="4216196"/>
                </a:lnTo>
                <a:lnTo>
                  <a:pt x="0" y="4216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822708"/>
            <a:ext cx="1340085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 spc="-132">
                <a:solidFill>
                  <a:srgbClr val="050A30"/>
                </a:solidFill>
                <a:latin typeface="Roboto Bold"/>
                <a:ea typeface="Roboto Bold"/>
                <a:cs typeface="Roboto Bold"/>
                <a:sym typeface="Roboto Bold"/>
              </a:rPr>
              <a:t>Learnings &amp; Future Scope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29161" y="3141345"/>
            <a:ext cx="12524616" cy="611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3000" b="1" spc="-60">
                <a:solidFill>
                  <a:srgbClr val="13193D"/>
                </a:solidFill>
                <a:latin typeface="Roboto Bold"/>
                <a:ea typeface="Roboto Bold"/>
                <a:cs typeface="Roboto Bold"/>
                <a:sym typeface="Roboto Bold"/>
              </a:rPr>
              <a:t>Learnings:</a:t>
            </a:r>
          </a:p>
          <a:p>
            <a:pPr marL="647700" lvl="1" indent="-323850" algn="l">
              <a:lnSpc>
                <a:spcPts val="5520"/>
              </a:lnSpc>
              <a:buFont typeface="Arial"/>
              <a:buChar char="•"/>
            </a:pPr>
            <a:r>
              <a:rPr lang="en-US" sz="3000" spc="-6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Applied ML to a real cybersecurity dataset</a:t>
            </a:r>
          </a:p>
          <a:p>
            <a:pPr marL="647700" lvl="1" indent="-323850" algn="l">
              <a:lnSpc>
                <a:spcPts val="5520"/>
              </a:lnSpc>
              <a:buFont typeface="Arial"/>
              <a:buChar char="•"/>
            </a:pPr>
            <a:r>
              <a:rPr lang="en-US" sz="3000" spc="-6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Understood end-to-end ML pipeline</a:t>
            </a:r>
          </a:p>
          <a:p>
            <a:pPr marL="647700" lvl="1" indent="-323850" algn="l">
              <a:lnSpc>
                <a:spcPts val="5520"/>
              </a:lnSpc>
              <a:buFont typeface="Arial"/>
              <a:buChar char="•"/>
            </a:pPr>
            <a:r>
              <a:rPr lang="en-US" sz="3000" spc="-6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Built and deployed a real-time Flask app</a:t>
            </a:r>
          </a:p>
          <a:p>
            <a:pPr algn="l">
              <a:lnSpc>
                <a:spcPts val="5520"/>
              </a:lnSpc>
            </a:pPr>
            <a:r>
              <a:rPr lang="en-US" sz="3000" b="1" spc="-60">
                <a:solidFill>
                  <a:srgbClr val="13193D"/>
                </a:solidFill>
                <a:latin typeface="Roboto Bold"/>
                <a:ea typeface="Roboto Bold"/>
                <a:cs typeface="Roboto Bold"/>
                <a:sym typeface="Roboto Bold"/>
              </a:rPr>
              <a:t>Future Scope:</a:t>
            </a:r>
          </a:p>
          <a:p>
            <a:pPr marL="647700" lvl="1" indent="-323850" algn="l">
              <a:lnSpc>
                <a:spcPts val="5520"/>
              </a:lnSpc>
              <a:buFont typeface="Arial"/>
              <a:buChar char="•"/>
            </a:pPr>
            <a:r>
              <a:rPr lang="en-US" sz="3000" spc="-6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Deploy as background network monitor agent</a:t>
            </a:r>
          </a:p>
          <a:p>
            <a:pPr marL="647700" lvl="1" indent="-323850" algn="l">
              <a:lnSpc>
                <a:spcPts val="5520"/>
              </a:lnSpc>
              <a:buFont typeface="Arial"/>
              <a:buChar char="•"/>
            </a:pPr>
            <a:r>
              <a:rPr lang="en-US" sz="3000" spc="-6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Use deep learning for more complex traffic</a:t>
            </a:r>
          </a:p>
          <a:p>
            <a:pPr marL="647700" lvl="1" indent="-323850" algn="l">
              <a:lnSpc>
                <a:spcPts val="5520"/>
              </a:lnSpc>
              <a:buFont typeface="Arial"/>
              <a:buChar char="•"/>
            </a:pPr>
            <a:r>
              <a:rPr lang="en-US" sz="3000" spc="-60">
                <a:solidFill>
                  <a:srgbClr val="13193D"/>
                </a:solidFill>
                <a:latin typeface="Roboto"/>
                <a:ea typeface="Roboto"/>
                <a:cs typeface="Roboto"/>
                <a:sym typeface="Roboto"/>
              </a:rPr>
              <a:t>Handle encrypted packets and evolving threats</a:t>
            </a:r>
          </a:p>
          <a:p>
            <a:pPr marL="0" lvl="0" indent="0" algn="l">
              <a:lnSpc>
                <a:spcPts val="3900"/>
              </a:lnSpc>
            </a:pPr>
            <a:endParaRPr lang="en-US" sz="3000" spc="-60">
              <a:solidFill>
                <a:srgbClr val="1319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564</Words>
  <Application>Microsoft Office PowerPoint</Application>
  <PresentationFormat>Custom</PresentationFormat>
  <Paragraphs>115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Poppins Bold Italics</vt:lpstr>
      <vt:lpstr>Montserrat Bold</vt:lpstr>
      <vt:lpstr>Arial</vt:lpstr>
      <vt:lpstr>Poppins Ultra-Bold</vt:lpstr>
      <vt:lpstr>Roboto</vt:lpstr>
      <vt:lpstr>Calibri</vt:lpstr>
      <vt:lpstr>Poppins Bold</vt:lpstr>
      <vt:lpstr>Roboto Bold</vt:lpstr>
      <vt:lpstr>Montserrat Ultra-Bold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AI/ML for networking</dc:title>
  <cp:lastModifiedBy>Mohana Priya</cp:lastModifiedBy>
  <cp:revision>3</cp:revision>
  <dcterms:created xsi:type="dcterms:W3CDTF">2006-08-16T00:00:00Z</dcterms:created>
  <dcterms:modified xsi:type="dcterms:W3CDTF">2025-07-08T13:20:55Z</dcterms:modified>
  <dc:identifier>DAGsfcpzLrE</dc:identifier>
</cp:coreProperties>
</file>